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7" r:id="rId4"/>
    <p:sldId id="269" r:id="rId5"/>
    <p:sldId id="273" r:id="rId6"/>
    <p:sldId id="27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5D8D9BF2-52E8-49F6-9A2A-9948F477F220}">
          <p14:sldIdLst>
            <p14:sldId id="256"/>
            <p14:sldId id="257"/>
            <p14:sldId id="267"/>
            <p14:sldId id="269"/>
            <p14:sldId id="273"/>
          </p14:sldIdLst>
        </p14:section>
        <p14:section name="Раздел без заголовка" id="{230CE9F1-D648-40AB-8D45-5BCBEF8FD47D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01D2C-DA04-4FEA-83D2-88338A923919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1F16A-436F-4206-B6FC-2F9012B15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261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1F16A-436F-4206-B6FC-2F9012B1534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966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A04F34D-EACA-0458-FFE7-87CFC7BED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FA824FC7-DAA8-6D9B-E50D-DEA096BFE6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65F9D3A-C14D-3BF8-0BB8-7CAA823E2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7BA84F8-BB8D-44F9-1812-A12DA372D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D22C178-99FF-8ADD-11E7-88A7943E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245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703294E-B569-1B50-2326-043F3528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FA43B8CE-4B70-3E84-4F61-467248F03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467FBAD-681E-AC78-ADBB-406A4502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EEA91B4-BAA8-D082-A96B-DF0FD60E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DBD240E-D407-A3BC-62A6-05658E6F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886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98EA0210-08BC-6C85-6E68-6D80FFBD2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54A78643-CD68-3508-57E6-45AEDB06D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77F19A04-3F13-5920-B9B7-CB0089657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8047023-CBC3-6270-0AAE-B962C3E2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B346F69-1A61-82E1-1538-AF913589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44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0B0FF42-E31A-A6A2-8C66-32E28F7F4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CB8F32E-7C49-CCA5-23F9-EF88A064D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6DE3057D-96DE-05C1-1D00-8B87DBFE3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87FF365-38BC-319C-A487-ECF9A82BB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A40CF7F-E964-A4EF-E45C-1F530A85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18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C7A084F-6007-0CA5-469F-2D668052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CA0C315-69C1-D692-32DA-370ED267A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6DC2A1B-2F3D-3ED5-9E73-DFB8A772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A8F3C8AB-430C-08B4-F4F3-E046CA6D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0C007DA-F082-FCD5-62F2-33587E3DA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475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49648E8-7CB0-DF3E-ACFC-4A09F7EC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B8724BB-D36F-9335-8CB0-496DD9CE7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6E931620-8C56-08C9-06F5-70086CF2A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E42B9F14-0E76-A209-9E14-156F15F4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6BD18D3B-C5D5-76FB-71D5-29871B963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FBFFA5AE-F0B3-4256-64EB-3F1D0E29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58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3D4EF85-C6D4-1B00-EDE5-580E0A9E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D287779-E5BE-955C-7B0D-9497B6813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29F30A00-2AEC-921D-260F-3D1522F78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D262488-7F05-FBB5-071A-B502FE682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60A00299-2BE0-AD9A-4695-50EF74003B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528CADBA-31DD-34F7-650B-D1E9E323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389D8993-EEF5-4F86-71DF-0FD7BEA66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1C8E6A50-3C28-50D7-C079-9EEF688F5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6157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8C4ED71-21F8-0DD9-A20D-36493D2A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A95CC612-AF2C-904C-867B-602BE8E51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74A8A259-DD6E-B3F9-3CE0-C5410881F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3CC9C57-2EA1-AF96-A77A-9A1C74AF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009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19EA325F-BEF4-76E5-77AE-FB0E8401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B2A2042A-315F-BFF1-1EF8-03326F8B6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ECA7C2A5-4F3E-30B0-EAD2-2B6EF47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18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8D5C4FF-EB6C-284C-1D63-1B29E2928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100E071-3481-C858-2252-52B64D4E7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CCA859F6-AFA6-91CC-87E1-C4CB13F81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1415FEE6-E486-AE1A-6922-651024D33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AA895D0A-3935-5FCF-8399-50556935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900744F6-ABB0-C58A-D477-B838EDF2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305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14F73CB-0F91-78B2-4E7B-E2016CF29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02D6C07F-EA20-3A3B-519F-15AAF93A49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68E71BA6-8000-7211-2229-FCEEF83E3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410B285B-D3DA-83CB-0CA8-7CF49B712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7F1E6DD7-A159-FCBC-1994-B77B2FF3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EF11C2FE-ED49-0950-DD78-20558563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425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82C975C-3D0B-5A09-91BF-D55F4C8C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8038364-543F-D6B8-CB17-406658BFC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DF4FD11-DBA8-C5FE-987D-928A13412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39011-627A-4ADF-A858-5BD5817E72B5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B11CAED-5963-EDDB-B282-C733D5AF2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79EE4CC-C6BE-CD93-4160-FB9ABE279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08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BF6EBD-1F9F-8488-B405-470FB64A5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294" y="501899"/>
            <a:ext cx="11513975" cy="344552"/>
          </a:xfrm>
        </p:spPr>
        <p:txBody>
          <a:bodyPr>
            <a:no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Онлайн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школа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Skillfactory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5DBF6EBD-1F9F-8488-B405-470FB64A559D}"/>
              </a:ext>
            </a:extLst>
          </p:cNvPr>
          <p:cNvSpPr txBox="1">
            <a:spLocks/>
          </p:cNvSpPr>
          <p:nvPr/>
        </p:nvSpPr>
        <p:spPr>
          <a:xfrm>
            <a:off x="516294" y="1701858"/>
            <a:ext cx="11660957" cy="1149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ВЫПУСКНОЙ КВАЛИФИКАЦИОННОЙ РАБОТЫ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3200" cap="small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«МЕТОД ПОИСКА И УСТРАНЕНИЯ УЯЗВИМОСТЕЙ В ОТКРЫТОМ ПРОГРАММНОМ ОБЕСПЕЧЕНИИ ДЛЯ ФИНАНСОВОЙ СФЕРЫ»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B662180-98BC-83D3-3BD0-B6A05DD98B35}"/>
              </a:ext>
            </a:extLst>
          </p:cNvPr>
          <p:cNvSpPr txBox="1"/>
          <p:nvPr/>
        </p:nvSpPr>
        <p:spPr>
          <a:xfrm>
            <a:off x="5987845" y="3401237"/>
            <a:ext cx="6042424" cy="312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spcAft>
                <a:spcPts val="800"/>
              </a:spcAft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Студенты </a:t>
            </a: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потока ДПО «Информационная безопасность»</a:t>
            </a: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Алмакаев Д.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Иванов С.Ю.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Лобачёв Е.Н.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Макаров И.С.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Насибулин Д.А.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Степаненко А.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Шумков А.А.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Ковалев М.В. 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Научный руководитель – С.С. Серов</a:t>
            </a:r>
          </a:p>
        </p:txBody>
      </p:sp>
    </p:spTree>
    <p:extLst>
      <p:ext uri="{BB962C8B-B14F-4D97-AF65-F5344CB8AC3E}">
        <p14:creationId xmlns:p14="http://schemas.microsoft.com/office/powerpoint/2010/main" val="216505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15ACF8B-8CF6-98D5-ED02-FEB2991AD9C8}"/>
              </a:ext>
            </a:extLst>
          </p:cNvPr>
          <p:cNvSpPr txBox="1"/>
          <p:nvPr/>
        </p:nvSpPr>
        <p:spPr>
          <a:xfrm>
            <a:off x="509046" y="357844"/>
            <a:ext cx="48691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Цель: </a:t>
            </a:r>
            <a:r>
              <a:rPr lang="ru-RU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и реализация метода поиска и устранения уязвимостей в открытом программном обеспечении для финансовой сферы. В качестве примера выбрано приложение </a:t>
            </a:r>
            <a:r>
              <a:rPr lang="ru-RU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UnSAFE</a:t>
            </a:r>
            <a:r>
              <a:rPr lang="ru-RU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Bank, предназначенное для тестирования и демонстрации уязвимостей, их поиска и исправления в различных сценариях.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0CB392D-9E2E-9B96-B942-9F089F49CE61}"/>
              </a:ext>
            </a:extLst>
          </p:cNvPr>
          <p:cNvSpPr txBox="1"/>
          <p:nvPr/>
        </p:nvSpPr>
        <p:spPr>
          <a:xfrm>
            <a:off x="509046" y="2807227"/>
            <a:ext cx="486919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</a:t>
            </a:r>
            <a:r>
              <a:rPr lang="ru-RU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ru-RU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Раскрыть особенности и принципы работы открытых программных решений в финансовой сфере;</a:t>
            </a:r>
          </a:p>
          <a:p>
            <a:pPr algn="just"/>
            <a:r>
              <a:rPr lang="ru-RU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Проанализировать угрозы, связанные с известными уязвимостями в финансовом ПО и их последствия;</a:t>
            </a:r>
          </a:p>
          <a:p>
            <a:pPr algn="just"/>
            <a:r>
              <a:rPr lang="ru-RU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Рассмотреть цикл оценки безопасности ПО, используемого в финансовой среде;</a:t>
            </a:r>
          </a:p>
          <a:p>
            <a:pPr algn="just"/>
            <a:r>
              <a:rPr lang="ru-RU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Разработать методику </a:t>
            </a:r>
            <a:r>
              <a:rPr lang="ru-RU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поиска уязвимостей и с</a:t>
            </a:r>
            <a:r>
              <a:rPr lang="ru-RU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оздать действенный инструмент их обнаружения.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1BC0E09-307A-3617-E3D1-2FFB721F56D4}"/>
              </a:ext>
            </a:extLst>
          </p:cNvPr>
          <p:cNvSpPr txBox="1"/>
          <p:nvPr/>
        </p:nvSpPr>
        <p:spPr>
          <a:xfrm>
            <a:off x="5872900" y="2807227"/>
            <a:ext cx="5810054" cy="2448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Актуальность работы 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обусловлена ростом объема цифровых операций в финансовой сфере и необходимостью своевременного реагирования на потенциальные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киберугрозы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Полученные результаты могут быть доработаны и успешно применены в реальных сценариях работы с финансовым ПО, что придает проведенному исследованию практическую значимость и дальнейшую применимость в индустрии.</a:t>
            </a:r>
            <a:endParaRPr lang="ru-RU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9BC15D1-96A3-C6D8-F6A4-FA26872F9E4A}"/>
              </a:ext>
            </a:extLst>
          </p:cNvPr>
          <p:cNvSpPr txBox="1"/>
          <p:nvPr/>
        </p:nvSpPr>
        <p:spPr>
          <a:xfrm>
            <a:off x="5872900" y="357844"/>
            <a:ext cx="58100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Проблемы: </a:t>
            </a:r>
            <a:r>
              <a:rPr lang="ru-RU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Уязвимости в финансовом ПО могут привести к различным негативным сценариям, таким как: утечка конфиденциальных клиентских данных, проведение манипуляций с финансовыми операциями (подделки транзакций, изменение счетов), нарушение непрерывной доступности критически важных финансовых систем, финансовые потери, утрата доверия клиентов, юридические последствия, штрафы и др.</a:t>
            </a:r>
          </a:p>
        </p:txBody>
      </p:sp>
    </p:spTree>
    <p:extLst>
      <p:ext uri="{BB962C8B-B14F-4D97-AF65-F5344CB8AC3E}">
        <p14:creationId xmlns:p14="http://schemas.microsoft.com/office/powerpoint/2010/main" val="198118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3DE7BBE-1378-2D13-BA39-DAD9C533ABEB}"/>
              </a:ext>
            </a:extLst>
          </p:cNvPr>
          <p:cNvSpPr txBox="1"/>
          <p:nvPr/>
        </p:nvSpPr>
        <p:spPr>
          <a:xfrm>
            <a:off x="311085" y="76945"/>
            <a:ext cx="117175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учебного стенда на примере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UnSAFE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Bank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5F7828DD-DAD6-A1BD-FFA3-C43FF5BE2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53" y="477055"/>
            <a:ext cx="10869106" cy="6304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AA7E086-76FD-49EB-37BB-A885006A67E0}"/>
              </a:ext>
            </a:extLst>
          </p:cNvPr>
          <p:cNvSpPr txBox="1"/>
          <p:nvPr/>
        </p:nvSpPr>
        <p:spPr>
          <a:xfrm>
            <a:off x="1009160" y="565017"/>
            <a:ext cx="4505520" cy="6184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Алгоритм действий</a:t>
            </a:r>
          </a:p>
          <a:p>
            <a:pPr algn="just"/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Устанавливаем соединение по шифрованному туннелю через SSH с использованием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WireGuard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tabLst>
                <a:tab pos="0" algn="l"/>
                <a:tab pos="84138" algn="l"/>
              </a:tabLst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Получаем доступ к сети из 2-х виртуальных машин. </a:t>
            </a:r>
            <a:b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первой ОС (10.80.80.161) запускаем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GitLab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 исходным кодом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UnSAFE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Bank на, на второй ОС (10.80.80.184) запускаем наш сканер с локальной базой уязвимостей, обновляемой с сайта https://nvd.nist.gov/vuln/data-feeds.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0" algn="just">
              <a:tabLst>
                <a:tab pos="270510" algn="l"/>
              </a:tabLst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Передаем сканеру (скрипт на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ip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адрес машины, на которой располагается код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UnSAFE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банка, логин/пароль для подключения по SSH и путь к директории.</a:t>
            </a:r>
          </a:p>
          <a:p>
            <a:pPr lvl="0" algn="just">
              <a:tabLst>
                <a:tab pos="270510" algn="l"/>
              </a:tabLst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Полученные в результате сканирования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файндинги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отправляем в менеджер уязвимостей 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efectDojo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уведомления отдела разработки о необходимых патчах.</a:t>
            </a:r>
          </a:p>
          <a:p>
            <a:pPr lvl="0" algn="just">
              <a:tabLst>
                <a:tab pos="270510" algn="l"/>
              </a:tabLst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Настраиваем менеджер задач в системе на автоматическое регулярное сканирование с нужным интервалом.</a:t>
            </a: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465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9AAA634-5B5F-2A5C-D779-EB16C71A394B}"/>
              </a:ext>
            </a:extLst>
          </p:cNvPr>
          <p:cNvSpPr txBox="1"/>
          <p:nvPr/>
        </p:nvSpPr>
        <p:spPr>
          <a:xfrm>
            <a:off x="0" y="24372"/>
            <a:ext cx="62405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Разработка скрипта для поиска уязвимостей</a:t>
            </a:r>
            <a:endParaRPr lang="ru-RU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BEFDEE8-0DEE-5DDB-3DF7-6FA1A659B657}"/>
              </a:ext>
            </a:extLst>
          </p:cNvPr>
          <p:cNvSpPr txBox="1"/>
          <p:nvPr/>
        </p:nvSpPr>
        <p:spPr>
          <a:xfrm>
            <a:off x="5424433" y="6298764"/>
            <a:ext cx="30354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Файдинги</a:t>
            </a:r>
            <a:r>
              <a:rPr lang="ru-RU" sz="20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Стрелка: вправо 31">
            <a:extLst>
              <a:ext uri="{FF2B5EF4-FFF2-40B4-BE49-F238E27FC236}">
                <a16:creationId xmlns:a16="http://schemas.microsoft.com/office/drawing/2014/main" xmlns="" id="{EB4DA869-F22A-3E62-89DF-A64721739F30}"/>
              </a:ext>
            </a:extLst>
          </p:cNvPr>
          <p:cNvSpPr/>
          <p:nvPr/>
        </p:nvSpPr>
        <p:spPr>
          <a:xfrm>
            <a:off x="6942149" y="6514210"/>
            <a:ext cx="778884" cy="45719"/>
          </a:xfrm>
          <a:prstGeom prst="right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0" y="3585199"/>
            <a:ext cx="4686652" cy="32728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934" y="3160692"/>
            <a:ext cx="5281667" cy="335560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02" y="2690194"/>
            <a:ext cx="5472254" cy="34388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0" y="366571"/>
            <a:ext cx="5464332" cy="346774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76" y="331225"/>
            <a:ext cx="6985291" cy="394342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729" y="24372"/>
            <a:ext cx="6216271" cy="5040442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xmlns="" id="{77C4E961-7BF8-DD10-A379-84DD77BCD2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32" y="4619790"/>
            <a:ext cx="4270368" cy="22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24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F4D5CD1-B6AF-732C-65E4-58AC68E26C4F}"/>
              </a:ext>
            </a:extLst>
          </p:cNvPr>
          <p:cNvSpPr txBox="1"/>
          <p:nvPr/>
        </p:nvSpPr>
        <p:spPr>
          <a:xfrm>
            <a:off x="2166552" y="28754"/>
            <a:ext cx="6759314" cy="341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50000"/>
              </a:lnSpc>
              <a:spcAft>
                <a:spcPts val="800"/>
              </a:spcAft>
            </a:pP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Обзор программных продуктов</a:t>
            </a:r>
          </a:p>
          <a:p>
            <a:pPr marL="457200" algn="ctr">
              <a:lnSpc>
                <a:spcPct val="150000"/>
              </a:lnSpc>
              <a:spcAft>
                <a:spcPts val="800"/>
              </a:spcAft>
            </a:pPr>
            <a:endParaRPr lang="ru-RU" sz="20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ctr">
              <a:lnSpc>
                <a:spcPct val="150000"/>
              </a:lnSpc>
              <a:spcAft>
                <a:spcPts val="800"/>
              </a:spcAft>
            </a:pPr>
            <a:endParaRPr lang="ru-RU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ctr">
              <a:lnSpc>
                <a:spcPct val="150000"/>
              </a:lnSpc>
              <a:spcAft>
                <a:spcPts val="800"/>
              </a:spcAft>
            </a:pPr>
            <a:endParaRPr lang="ru-RU" sz="20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ctr">
              <a:lnSpc>
                <a:spcPct val="150000"/>
              </a:lnSpc>
              <a:spcAft>
                <a:spcPts val="800"/>
              </a:spcAft>
            </a:pPr>
            <a:endParaRPr lang="ru-RU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ctr">
              <a:lnSpc>
                <a:spcPct val="150000"/>
              </a:lnSpc>
              <a:spcAft>
                <a:spcPts val="800"/>
              </a:spcAft>
            </a:pPr>
            <a:endParaRPr lang="ru-RU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EAC64D97-BFCB-DD77-7231-528E2716C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" y="825537"/>
            <a:ext cx="11990896" cy="520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90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7C4D357-E2A5-4CB4-A27F-FB7C3386A202}"/>
              </a:ext>
            </a:extLst>
          </p:cNvPr>
          <p:cNvSpPr txBox="1"/>
          <p:nvPr/>
        </p:nvSpPr>
        <p:spPr>
          <a:xfrm>
            <a:off x="240418" y="105013"/>
            <a:ext cx="504933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Заключение</a:t>
            </a:r>
          </a:p>
          <a:p>
            <a:endParaRPr lang="ru-RU" sz="2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данном исследовании был представлен частично автоматизированный процесс поиска уязвимостей, но для достижения более высокой степени автоматизации рекомендуется осуществление дополнительных шагов по стандартизации и систематизации методов анализа и устранения уязвимостей в открытом программном обеспечении для финансовой сферы. Создание и тестирование скрипта для автоматического поиска уязвимостей, а также интеграция с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DefectDojo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является значимым шагом в направлении обеспечения безопасности информационных систем в финансовой области. Результаты исследования могут служить основой для дальнейших улучшений и развития в области обнаружения и устранения уязвимостей, способствуя повышению уровня безопасности в финансовой сфере и обеспечивая защиту конфиденциальных данных клиентов и проектов.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077110-D480-D9E8-5655-AF03FD5D34C0}"/>
              </a:ext>
            </a:extLst>
          </p:cNvPr>
          <p:cNvSpPr txBox="1"/>
          <p:nvPr/>
        </p:nvSpPr>
        <p:spPr>
          <a:xfrm>
            <a:off x="3767614" y="6196300"/>
            <a:ext cx="50493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Спасибо за внимание!</a:t>
            </a:r>
            <a:endParaRPr lang="ru-RU" sz="1600" dirty="0">
              <a:solidFill>
                <a:schemeClr val="bg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1400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TM04033921[[fn=Дамаск]]</Template>
  <TotalTime>565</TotalTime>
  <Words>402</Words>
  <Application>Microsoft Office PowerPoint</Application>
  <PresentationFormat>Широкоэкранный</PresentationFormat>
  <Paragraphs>46</Paragraphs>
  <Slides>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Тема Office</vt:lpstr>
      <vt:lpstr>Онлайн-школа Skillfactory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 ПОИСКА И УСТРАНЕНИЯ УЯЗВИМОСТЕЙ В ОТКРЫТОМ ПРОГРАММНОМ ОБЕСПЕЧЕНИИ ДЛЯ МЕДИЦИНСКОЙ СФЕРЫ</dc:title>
  <dc:creator>Fayzi Abdushukurov</dc:creator>
  <cp:lastModifiedBy>office</cp:lastModifiedBy>
  <cp:revision>18</cp:revision>
  <dcterms:created xsi:type="dcterms:W3CDTF">2024-02-03T10:56:26Z</dcterms:created>
  <dcterms:modified xsi:type="dcterms:W3CDTF">2024-04-06T14:26:01Z</dcterms:modified>
</cp:coreProperties>
</file>